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7" r:id="rId7"/>
    <p:sldId id="288" r:id="rId8"/>
    <p:sldId id="265" r:id="rId9"/>
    <p:sldId id="266" r:id="rId10"/>
    <p:sldId id="280" r:id="rId11"/>
    <p:sldId id="281" r:id="rId12"/>
    <p:sldId id="269" r:id="rId13"/>
    <p:sldId id="271" r:id="rId14"/>
    <p:sldId id="272" r:id="rId15"/>
    <p:sldId id="283" r:id="rId16"/>
    <p:sldId id="273" r:id="rId17"/>
    <p:sldId id="274" r:id="rId18"/>
    <p:sldId id="275" r:id="rId19"/>
    <p:sldId id="284" r:id="rId20"/>
    <p:sldId id="289" r:id="rId21"/>
    <p:sldId id="277" r:id="rId22"/>
    <p:sldId id="276" r:id="rId23"/>
    <p:sldId id="285" r:id="rId24"/>
    <p:sldId id="278" r:id="rId25"/>
    <p:sldId id="279" r:id="rId26"/>
    <p:sldId id="286" r:id="rId27"/>
    <p:sldId id="287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9FF"/>
    <a:srgbClr val="017FC0"/>
    <a:srgbClr val="0284C6"/>
    <a:srgbClr val="E79400"/>
    <a:srgbClr val="E59201"/>
    <a:srgbClr val="FFFFFF"/>
    <a:srgbClr val="0180BB"/>
    <a:srgbClr val="F09A02"/>
    <a:srgbClr val="008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735-09AB-43B7-BFE2-2EF7F0EC5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ABC80-5DCA-4D9A-AEDE-AB8D03463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67C2B-4FD6-4D3E-96DE-72577CB1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CE8CC-D784-4B39-9610-881AE8DA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4122-5132-4B5A-BD66-BAACCAC7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19AE-D141-45A6-82D6-162387B2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FE9B2-73B5-4D64-8C41-FBAA80ADC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AB5E-5823-4E02-96EA-772293DF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E8CB-7425-413C-A7C2-B96FB888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FD58-969F-4496-8372-E5F23E95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37FA0-69C1-43B1-8413-0A949D1DF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3F9EB-18C5-48F8-BC6F-14D76CBD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896E-D845-487D-8516-15C99CB9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BF0E-B65F-4BF8-8278-F2238EA0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3E852-B65C-4C66-B5AC-CF855F0D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88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F9BB-CC43-4759-AD6D-1F879638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D1D3-305C-46E8-863E-F403E9B7B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E9615-97BC-484E-AF69-85A37607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0F55-A6AC-4305-A5D1-D3FCCF04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5C33-E928-4E61-A852-2A6E58B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2AE9-2B3A-4086-A805-709FEEF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10BD8-3DC3-4159-BEFC-581E12AC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2A57-EC4F-4660-A27F-CB992F49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07530-F0A1-4440-B00F-E6C7F356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6D2FB-E677-4EE3-B252-AAE6DF03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8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B050-FDBD-441C-BDD6-584A96C8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61D8A-2826-4819-A059-2129201D2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31C31-5B2B-4F66-92BA-7C5A52069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5A32-CF92-4526-80DF-26DDEA8B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1EB6A-606D-4B97-8B6D-4B419A72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461D0-24B6-48F7-A570-CF586472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5512-74C4-4BA9-838F-A05E8C34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C227-4953-443E-A798-D3218D90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4F7DD-35F5-4C33-8AF5-24F4FB12C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4CBE5-99E6-4C2C-9ABC-A8DCBA493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BB39-E6E0-48FA-BA9E-B64A5CE66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B98E4-AF64-4619-99A9-C5C1577B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BBF91-760B-48FE-ADF7-0ACDD090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84A76-367D-4626-8714-6229B90C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F0AD-CEAF-4899-861D-19CFEB81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BE777-8BA4-462A-959B-B3ECC3A1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D06CE-977E-462A-9F0C-6F147C8E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03FD1-0499-472D-8416-E9CBABA1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4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FFAFC-21AA-4EE4-A5BD-A19668D4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05591-43D8-45F9-8A8C-06DE1218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ADD1F-E934-46E2-A53C-7A53EA2F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1B9D-1DCA-49DA-A7ED-5B339320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DBD1A-5263-4DC6-A2DB-FB0BA90A6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717D-E6A4-4B3C-AB5D-9BDEA14D8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47F4F-6022-4C42-9892-7D70AF5D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665B4-1DA1-4697-9013-32987A54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D78C2-3BE9-49A6-AD77-F7106CB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2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AF69-E8F7-4CB2-B0B0-1A5B852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555866-EF26-41B8-BB9B-F7758A022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FA766-DCF7-45ED-8604-0107BBDC6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64649-7EC8-4ACC-9C54-86716B3A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9DEF4-6590-4602-A952-43590FF5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9DD2C-5DDD-4AFB-B115-E3F22E7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E2373-0C17-458D-A9DA-32BF555D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88EFF-FF50-47E5-9687-A6CD86D4B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412E5-5C9F-4ECB-96C2-5CB473919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7250-7D4C-432D-A85B-BF957FA18A2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0C5F-E904-43C5-9227-4E4F132DC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0471-9435-4711-A6A4-8B4FBD7EC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2F97D-63F5-4F06-A2AC-040660A6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108123-68F9-44F8-BBD4-D73D84406247}"/>
              </a:ext>
            </a:extLst>
          </p:cNvPr>
          <p:cNvGrpSpPr/>
          <p:nvPr/>
        </p:nvGrpSpPr>
        <p:grpSpPr>
          <a:xfrm>
            <a:off x="7702621" y="4329404"/>
            <a:ext cx="4703777" cy="1867055"/>
            <a:chOff x="7702620" y="3862873"/>
            <a:chExt cx="4703777" cy="18670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47D4CD-46E5-4F4B-A406-D97D60CD7DE6}"/>
                </a:ext>
              </a:extLst>
            </p:cNvPr>
            <p:cNvSpPr/>
            <p:nvPr/>
          </p:nvSpPr>
          <p:spPr>
            <a:xfrm>
              <a:off x="7781256" y="3862873"/>
              <a:ext cx="4410744" cy="17075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1454C0-34FF-4EB3-B50E-5074AE4307AD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89" y="4635537"/>
              <a:ext cx="396044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35AA5-F63E-4524-B753-601628B6943A}"/>
                </a:ext>
              </a:extLst>
            </p:cNvPr>
            <p:cNvSpPr txBox="1"/>
            <p:nvPr/>
          </p:nvSpPr>
          <p:spPr>
            <a:xfrm>
              <a:off x="7702620" y="3927651"/>
              <a:ext cx="47037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NFL Draft Assistant</a:t>
              </a:r>
              <a:endParaRPr lang="en-US" sz="4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D8C669-18D8-4198-B8C9-0040D62FE593}"/>
                </a:ext>
              </a:extLst>
            </p:cNvPr>
            <p:cNvSpPr txBox="1"/>
            <p:nvPr/>
          </p:nvSpPr>
          <p:spPr>
            <a:xfrm>
              <a:off x="7702620" y="4806598"/>
              <a:ext cx="47037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With the right kind of coaching and determination you can accomplish anything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264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RESULT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9C9E83-C904-4421-BDFA-708315080DB7}"/>
              </a:ext>
            </a:extLst>
          </p:cNvPr>
          <p:cNvSpPr/>
          <p:nvPr/>
        </p:nvSpPr>
        <p:spPr>
          <a:xfrm>
            <a:off x="578639" y="1768271"/>
            <a:ext cx="3849640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1. Classification Model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9D14D2-D525-42AC-9A30-8D63509C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4" y="2891674"/>
            <a:ext cx="3742515" cy="2783496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3CF0E43-BEF8-4DE1-B4E2-BBC22A08F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3" y="2891674"/>
            <a:ext cx="3742516" cy="278349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0F2BF72-27B3-4554-A11A-7896BBAFF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71" y="4688294"/>
            <a:ext cx="3454063" cy="9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RESULT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D667A-25F7-4D9F-864B-A81B76D2C1DC}"/>
              </a:ext>
            </a:extLst>
          </p:cNvPr>
          <p:cNvSpPr/>
          <p:nvPr/>
        </p:nvSpPr>
        <p:spPr>
          <a:xfrm>
            <a:off x="578638" y="1768271"/>
            <a:ext cx="6671247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2. Similarity Model &amp; Recommendation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5674E6D-C87D-4435-8DC0-214ECF57E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5" y="2388254"/>
            <a:ext cx="3873999" cy="208149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3D7A818-FBD9-4699-88EF-E61766EAC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4" y="3435818"/>
            <a:ext cx="4549467" cy="2441872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C4458E-E1AD-4AEF-B0FD-6A1D38390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4" y="4582886"/>
            <a:ext cx="3874000" cy="20763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BB0F07-C06E-434B-8049-372B2AB708B3}"/>
              </a:ext>
            </a:extLst>
          </p:cNvPr>
          <p:cNvSpPr/>
          <p:nvPr/>
        </p:nvSpPr>
        <p:spPr>
          <a:xfrm>
            <a:off x="1648416" y="5703908"/>
            <a:ext cx="1985342" cy="5116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INPUT DATA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82D1EFD-EFBA-4721-9623-6E7D7ACEA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" y="2970918"/>
            <a:ext cx="785352" cy="8329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389B8EC-F63E-442C-BE5E-080F0A86C30C}"/>
              </a:ext>
            </a:extLst>
          </p:cNvPr>
          <p:cNvSpPr/>
          <p:nvPr/>
        </p:nvSpPr>
        <p:spPr>
          <a:xfrm>
            <a:off x="5291310" y="4082143"/>
            <a:ext cx="1894115" cy="100148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4087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108123-68F9-44F8-BBD4-D73D84406247}"/>
              </a:ext>
            </a:extLst>
          </p:cNvPr>
          <p:cNvGrpSpPr/>
          <p:nvPr/>
        </p:nvGrpSpPr>
        <p:grpSpPr>
          <a:xfrm>
            <a:off x="-147872" y="377764"/>
            <a:ext cx="4741642" cy="1107997"/>
            <a:chOff x="7634739" y="4524528"/>
            <a:chExt cx="4703777" cy="5175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47D4CD-46E5-4F4B-A406-D97D60CD7DE6}"/>
                </a:ext>
              </a:extLst>
            </p:cNvPr>
            <p:cNvSpPr/>
            <p:nvPr/>
          </p:nvSpPr>
          <p:spPr>
            <a:xfrm>
              <a:off x="7781255" y="4566715"/>
              <a:ext cx="4410744" cy="47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35AA5-F63E-4524-B753-601628B6943A}"/>
                </a:ext>
              </a:extLst>
            </p:cNvPr>
            <p:cNvSpPr txBox="1"/>
            <p:nvPr/>
          </p:nvSpPr>
          <p:spPr>
            <a:xfrm>
              <a:off x="7634739" y="4524528"/>
              <a:ext cx="4703777" cy="51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APPENDIX</a:t>
              </a:r>
              <a:endParaRPr lang="en-US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61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5604447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Combine Table Scraping 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0FB254-2062-4503-8107-6F5B43BC3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22" y="1636839"/>
            <a:ext cx="10459616" cy="49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5963675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Combine Table Scraping (II)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47B77F-3924-4F30-86C0-0FD48DC2B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97" y="1431531"/>
            <a:ext cx="9430406" cy="51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8563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Combine Table Scraping (DATA)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FEE74C-BBB2-490F-A22E-6D2DC1446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89" y="1628307"/>
            <a:ext cx="7548311" cy="48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5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5604447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College Table Scraping 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3F2F40-EB0C-4635-985E-1F24E9F7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64" y="1583881"/>
            <a:ext cx="9318171" cy="49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5604447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College Table Scraping (II)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682C7B-199B-4035-A1B2-E572B165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0" y="1624414"/>
            <a:ext cx="11438611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5604447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College Table Scraping (III)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CB7F7-A104-4727-A698-556F0671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4" y="2190372"/>
            <a:ext cx="10921732" cy="3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8563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College Table Scraping (DATA)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E7FFD3-8DCA-47DC-A6BD-91DE741AC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353" y="1624414"/>
            <a:ext cx="6248954" cy="49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40" y="385384"/>
                <a:ext cx="2498893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MEMBER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1C2DCC-E599-4CF8-B0C8-C8EB0C0661FF}"/>
              </a:ext>
            </a:extLst>
          </p:cNvPr>
          <p:cNvGrpSpPr/>
          <p:nvPr/>
        </p:nvGrpSpPr>
        <p:grpSpPr>
          <a:xfrm>
            <a:off x="2292229" y="2649333"/>
            <a:ext cx="7363641" cy="2351313"/>
            <a:chOff x="578640" y="1881443"/>
            <a:chExt cx="7579325" cy="235131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873D600-E05E-4F6B-93B7-93AE97BDF5EF}"/>
                </a:ext>
              </a:extLst>
            </p:cNvPr>
            <p:cNvSpPr/>
            <p:nvPr/>
          </p:nvSpPr>
          <p:spPr>
            <a:xfrm>
              <a:off x="578640" y="1881443"/>
              <a:ext cx="7579325" cy="206210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760508-98FD-43B6-A191-5DB6AAF4B4C1}"/>
                </a:ext>
              </a:extLst>
            </p:cNvPr>
            <p:cNvSpPr txBox="1"/>
            <p:nvPr/>
          </p:nvSpPr>
          <p:spPr>
            <a:xfrm>
              <a:off x="742287" y="2170653"/>
              <a:ext cx="7415678" cy="20621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</a:rPr>
                <a:t>S</a:t>
              </a:r>
              <a:r>
                <a:rPr lang="en-US" sz="3200" b="1" i="0" dirty="0" err="1">
                  <a:solidFill>
                    <a:schemeClr val="bg1"/>
                  </a:solidFill>
                  <a:effectLst/>
                </a:rPr>
                <a:t>uphanat</a:t>
              </a:r>
              <a:r>
                <a:rPr lang="en-US" sz="3200" b="1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T</a:t>
              </a:r>
              <a:r>
                <a:rPr lang="en-US" sz="3200" b="1" i="0" dirty="0" err="1">
                  <a:solidFill>
                    <a:schemeClr val="bg1"/>
                  </a:solidFill>
                  <a:effectLst/>
                </a:rPr>
                <a:t>haiprasit</a:t>
              </a:r>
              <a:r>
                <a:rPr lang="en-US" sz="3200" b="1" dirty="0">
                  <a:solidFill>
                    <a:schemeClr val="bg1"/>
                  </a:solidFill>
                </a:rPr>
                <a:t>	</a:t>
              </a:r>
              <a:r>
                <a:rPr lang="th-TH" sz="3200" b="1" dirty="0">
                  <a:solidFill>
                    <a:schemeClr val="bg1"/>
                  </a:solidFill>
                </a:rPr>
                <a:t>	</a:t>
              </a:r>
              <a:r>
                <a:rPr lang="en-US" sz="3200" b="1" dirty="0">
                  <a:solidFill>
                    <a:schemeClr val="bg1"/>
                  </a:solidFill>
                </a:rPr>
                <a:t>6310422034</a:t>
              </a:r>
            </a:p>
            <a:p>
              <a:r>
                <a:rPr lang="en-US" sz="3200" b="1" dirty="0" err="1">
                  <a:solidFill>
                    <a:schemeClr val="bg1"/>
                  </a:solidFill>
                </a:rPr>
                <a:t>Anuwat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Malinee</a:t>
              </a:r>
              <a:r>
                <a:rPr lang="en-US" sz="3200" b="1" dirty="0">
                  <a:solidFill>
                    <a:schemeClr val="bg1"/>
                  </a:solidFill>
                </a:rPr>
                <a:t>		6310422036</a:t>
              </a:r>
            </a:p>
            <a:p>
              <a:r>
                <a:rPr lang="en-US" sz="3200" b="1" dirty="0">
                  <a:solidFill>
                    <a:schemeClr val="bg1"/>
                  </a:solidFill>
                </a:rPr>
                <a:t>Kavin Singhakhet		6310422040</a:t>
              </a:r>
            </a:p>
            <a:p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926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8563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 </a:t>
                </a:r>
                <a:r>
                  <a:rPr lang="en-US" altLang="ko-KR" sz="40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Scraping 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E34A3-3712-4CCC-B6A2-4DAD9E51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3" y="1685063"/>
            <a:ext cx="5525909" cy="49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4415B59-9506-4D08-B5FC-C09D7EF2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12" y="1685062"/>
            <a:ext cx="5080712" cy="49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35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Clean/Join/Prepare Data(I)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8F9F12-670C-453B-A12F-9D1AB2697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96" y="1697896"/>
            <a:ext cx="11660807" cy="47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Clean/Join/Prepare Data(II)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AA0AEF-7767-43B0-9466-A34188972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4" y="1929114"/>
            <a:ext cx="11430991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Clean/Join/Prepare Data(I)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519116-1CFD-4CB8-BEFB-4FE93788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06" y="1484489"/>
            <a:ext cx="7629048" cy="52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1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Train Classification Model (I)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94EDC6-9C51-4341-AA0B-DDAD6437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44" y="1484489"/>
            <a:ext cx="9363611" cy="51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9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Train Classification Model (II)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88EEC3D-6338-46BB-B933-3D963594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401" y="2037971"/>
            <a:ext cx="8117197" cy="37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Similarity Model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47D373-E112-4C98-95D0-CE527810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4" y="2180037"/>
            <a:ext cx="10921732" cy="32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0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Recommendation Model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D3108B-3EC9-453A-8016-7962169E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26" y="1760850"/>
            <a:ext cx="11201208" cy="45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6703904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HTML for USER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09A36D-2C93-4BEA-A1FC-5367DE044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5" y="1431531"/>
            <a:ext cx="5602630" cy="51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3">
            <a:extLst>
              <a:ext uri="{FF2B5EF4-FFF2-40B4-BE49-F238E27FC236}">
                <a16:creationId xmlns:a16="http://schemas.microsoft.com/office/drawing/2014/main" id="{59D9AE08-DD43-49A5-810E-BB0542BC37F4}"/>
              </a:ext>
            </a:extLst>
          </p:cNvPr>
          <p:cNvSpPr/>
          <p:nvPr/>
        </p:nvSpPr>
        <p:spPr>
          <a:xfrm>
            <a:off x="2261419" y="4062050"/>
            <a:ext cx="9930579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rgbClr val="028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38ADA14-6480-4406-AAEF-F16266273498}"/>
              </a:ext>
            </a:extLst>
          </p:cNvPr>
          <p:cNvSpPr/>
          <p:nvPr/>
        </p:nvSpPr>
        <p:spPr>
          <a:xfrm>
            <a:off x="1651819" y="5269957"/>
            <a:ext cx="10540182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rgbClr val="028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152775" y="1762563"/>
            <a:ext cx="9039224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rgbClr val="028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3">
            <a:extLst>
              <a:ext uri="{FF2B5EF4-FFF2-40B4-BE49-F238E27FC236}">
                <a16:creationId xmlns:a16="http://schemas.microsoft.com/office/drawing/2014/main" id="{E698B771-7EF9-44C3-99DB-3A336745A720}"/>
              </a:ext>
            </a:extLst>
          </p:cNvPr>
          <p:cNvSpPr/>
          <p:nvPr/>
        </p:nvSpPr>
        <p:spPr>
          <a:xfrm>
            <a:off x="2684206" y="2907365"/>
            <a:ext cx="9507793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rgbClr val="028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0921" y="1993374"/>
            <a:ext cx="450769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Problem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6964" y="3035560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609975" y="574998"/>
            <a:ext cx="8594058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25539" y="626042"/>
            <a:ext cx="2446599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C18890-CECF-458C-9B0B-A5611B86920A}"/>
              </a:ext>
            </a:extLst>
          </p:cNvPr>
          <p:cNvSpPr txBox="1"/>
          <p:nvPr/>
        </p:nvSpPr>
        <p:spPr>
          <a:xfrm>
            <a:off x="6959523" y="3138678"/>
            <a:ext cx="450769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259A1-2FD1-4D1F-9F95-59160F119E20}"/>
              </a:ext>
            </a:extLst>
          </p:cNvPr>
          <p:cNvSpPr txBox="1"/>
          <p:nvPr/>
        </p:nvSpPr>
        <p:spPr>
          <a:xfrm>
            <a:off x="6959523" y="4292861"/>
            <a:ext cx="450769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Analysis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9DCB21-73E4-4FAC-85E1-5284F0FEE9F9}"/>
              </a:ext>
            </a:extLst>
          </p:cNvPr>
          <p:cNvSpPr txBox="1"/>
          <p:nvPr/>
        </p:nvSpPr>
        <p:spPr>
          <a:xfrm>
            <a:off x="6959523" y="5484768"/>
            <a:ext cx="450769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Result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1" name="Picture 40" descr="A person wearing a costume&#10;&#10;Description automatically generated">
            <a:extLst>
              <a:ext uri="{FF2B5EF4-FFF2-40B4-BE49-F238E27FC236}">
                <a16:creationId xmlns:a16="http://schemas.microsoft.com/office/drawing/2014/main" id="{2479F92C-063B-4200-BEDC-5C21F546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306" l="10000" r="90000">
                        <a14:foregroundMark x1="33672" y1="90833" x2="29922" y2="95278"/>
                        <a14:foregroundMark x1="29922" y1="95278" x2="30859" y2="95417"/>
                        <a14:foregroundMark x1="48906" y1="93750" x2="50938" y2="97222"/>
                        <a14:foregroundMark x1="54609" y1="13611" x2="53672" y2="6806"/>
                        <a14:foregroundMark x1="53672" y1="6806" x2="57188" y2="3194"/>
                        <a14:foregroundMark x1="57188" y1="3194" x2="60313" y2="8056"/>
                        <a14:foregroundMark x1="60313" y1="8056" x2="60391" y2="9306"/>
                        <a14:foregroundMark x1="29297" y1="97361" x2="32266" y2="99444"/>
                        <a14:foregroundMark x1="57422" y1="1389" x2="59297" y2="3611"/>
                        <a14:foregroundMark x1="52734" y1="13750" x2="52734" y2="13750"/>
                        <a14:foregroundMark x1="52734" y1="13472" x2="52734" y2="15972"/>
                        <a14:foregroundMark x1="52656" y1="12500" x2="52812" y2="15278"/>
                        <a14:foregroundMark x1="52656" y1="13056" x2="52812" y2="15417"/>
                        <a14:foregroundMark x1="52969" y1="13333" x2="54766" y2="18194"/>
                        <a14:foregroundMark x1="53047" y1="12361" x2="53438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3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40" y="385384"/>
                <a:ext cx="2498893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PROBLEM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E5BDC7-019A-4FD9-AC56-5E9F0149C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9720" l="9904" r="89959">
                        <a14:foregroundMark x1="42779" y1="84874" x2="51032" y2="96919"/>
                        <a14:foregroundMark x1="51032" y1="96919" x2="50206" y2="89916"/>
                        <a14:foregroundMark x1="36589" y1="99720" x2="36864" y2="99160"/>
                        <a14:foregroundMark x1="44842" y1="80392" x2="44292" y2="78431"/>
                        <a14:foregroundMark x1="52545" y1="98039" x2="55708" y2="98319"/>
                        <a14:foregroundMark x1="49656" y1="95518" x2="48418" y2="98039"/>
                        <a14:foregroundMark x1="49381" y1="75070" x2="52132" y2="74790"/>
                        <a14:foregroundMark x1="54470" y1="76471" x2="53508" y2="76471"/>
                        <a14:foregroundMark x1="54470" y1="76751" x2="50206" y2="74510"/>
                        <a14:foregroundMark x1="53783" y1="77591" x2="52682" y2="78431"/>
                        <a14:foregroundMark x1="53095" y1="77311" x2="55708" y2="65266"/>
                        <a14:foregroundMark x1="56121" y1="36415" x2="56671" y2="58824"/>
                        <a14:foregroundMark x1="51032" y1="73950" x2="53370" y2="82913"/>
                        <a14:foregroundMark x1="49794" y1="79272" x2="51719" y2="79272"/>
                      </a14:backgroundRemoval>
                    </a14:imgEffect>
                  </a14:imgLayer>
                </a14:imgProps>
              </a:ext>
            </a:extLst>
          </a:blip>
          <a:srcRect l="28976" t="22903" r="28190"/>
          <a:stretch/>
        </p:blipFill>
        <p:spPr>
          <a:xfrm>
            <a:off x="304800" y="4760508"/>
            <a:ext cx="2373086" cy="20974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CA3BA32-86CF-4D88-B50C-1589E03BB827}"/>
              </a:ext>
            </a:extLst>
          </p:cNvPr>
          <p:cNvGrpSpPr/>
          <p:nvPr/>
        </p:nvGrpSpPr>
        <p:grpSpPr>
          <a:xfrm>
            <a:off x="1928315" y="3905037"/>
            <a:ext cx="1149218" cy="1128309"/>
            <a:chOff x="1583157" y="3846108"/>
            <a:chExt cx="1149218" cy="1128309"/>
          </a:xfrm>
        </p:grpSpPr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F27C94A8-1B4C-42B7-B218-8B82552B1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3486" y="384610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Question Mark with solid fill">
              <a:extLst>
                <a:ext uri="{FF2B5EF4-FFF2-40B4-BE49-F238E27FC236}">
                  <a16:creationId xmlns:a16="http://schemas.microsoft.com/office/drawing/2014/main" id="{A2955364-5B27-4AC0-A123-D383B972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05673">
              <a:off x="2242518" y="4484560"/>
              <a:ext cx="489857" cy="489857"/>
            </a:xfrm>
            <a:prstGeom prst="rect">
              <a:avLst/>
            </a:prstGeom>
          </p:spPr>
        </p:pic>
        <p:pic>
          <p:nvPicPr>
            <p:cNvPr id="20" name="Graphic 19" descr="Question Mark with solid fill">
              <a:extLst>
                <a:ext uri="{FF2B5EF4-FFF2-40B4-BE49-F238E27FC236}">
                  <a16:creationId xmlns:a16="http://schemas.microsoft.com/office/drawing/2014/main" id="{67EE7BDB-E980-4084-A77F-CE0E0BE8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3157" y="4233157"/>
              <a:ext cx="489857" cy="48985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DB2A2-7326-422E-8E22-D9B8B78A3E44}"/>
              </a:ext>
            </a:extLst>
          </p:cNvPr>
          <p:cNvSpPr/>
          <p:nvPr/>
        </p:nvSpPr>
        <p:spPr>
          <a:xfrm>
            <a:off x="3733801" y="1982072"/>
            <a:ext cx="7500258" cy="1394271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000" b="0" i="0" dirty="0">
                <a:effectLst/>
              </a:rPr>
              <a:t>When you dream to play in the NFL but you are not convinced that you are ready to be the chosen one.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A3A02-35A5-44D3-B3A6-E44E8E3F4149}"/>
              </a:ext>
            </a:extLst>
          </p:cNvPr>
          <p:cNvSpPr/>
          <p:nvPr/>
        </p:nvSpPr>
        <p:spPr>
          <a:xfrm>
            <a:off x="3733801" y="3627447"/>
            <a:ext cx="7500258" cy="1394271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i="0" dirty="0">
                <a:effectLst/>
              </a:rPr>
              <a:t>When you have confidence that you will be the chosen one But you still don't know who you should take as a role model.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6165B6-DEED-48E0-B47E-3E1C441CE774}"/>
              </a:ext>
            </a:extLst>
          </p:cNvPr>
          <p:cNvSpPr/>
          <p:nvPr/>
        </p:nvSpPr>
        <p:spPr>
          <a:xfrm>
            <a:off x="3733801" y="5272822"/>
            <a:ext cx="7500258" cy="1394271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If you are not selected. How do you know which skills you should improve?</a:t>
            </a:r>
          </a:p>
        </p:txBody>
      </p:sp>
    </p:spTree>
    <p:extLst>
      <p:ext uri="{BB962C8B-B14F-4D97-AF65-F5344CB8AC3E}">
        <p14:creationId xmlns:p14="http://schemas.microsoft.com/office/powerpoint/2010/main" val="410006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FEF2FC-8A8A-4664-8C38-A79A36847020}"/>
              </a:ext>
            </a:extLst>
          </p:cNvPr>
          <p:cNvSpPr/>
          <p:nvPr/>
        </p:nvSpPr>
        <p:spPr>
          <a:xfrm>
            <a:off x="578639" y="1768271"/>
            <a:ext cx="3481732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1. Combine stat table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DATA COLLECTION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CC456-E7DD-43E9-B9B5-223A7B36D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33" y="1768271"/>
            <a:ext cx="7207182" cy="461971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CF0CE5-12D3-4CB3-97F0-6D1FB8A05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13" y="6478676"/>
            <a:ext cx="7207183" cy="386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Angsana New" panose="02020603050405020304" pitchFamily="18" charset="-34"/>
              </a:rPr>
              <a:t>https://www.pro-football-reference.com/draft/2019-combine.htm</a:t>
            </a:r>
          </a:p>
        </p:txBody>
      </p:sp>
    </p:spTree>
    <p:extLst>
      <p:ext uri="{BB962C8B-B14F-4D97-AF65-F5344CB8AC3E}">
        <p14:creationId xmlns:p14="http://schemas.microsoft.com/office/powerpoint/2010/main" val="141153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FEF2FC-8A8A-4664-8C38-A79A36847020}"/>
              </a:ext>
            </a:extLst>
          </p:cNvPr>
          <p:cNvSpPr/>
          <p:nvPr/>
        </p:nvSpPr>
        <p:spPr>
          <a:xfrm>
            <a:off x="578639" y="1768271"/>
            <a:ext cx="3481732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2. College stat table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DATA COLLECTION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CF0CE5-12D3-4CB3-97F0-6D1FB8A05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576" y="6437467"/>
            <a:ext cx="7207183" cy="386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Angsana New" panose="02020603050405020304" pitchFamily="18" charset="-34"/>
              </a:rPr>
              <a:t>https://www.sports-reference.com/cfb/players/drew-lock-1.html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45413-5E1B-4A43-BEE9-2936F77E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502" y="1982072"/>
            <a:ext cx="7704257" cy="39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FEF2FC-8A8A-4664-8C38-A79A36847020}"/>
              </a:ext>
            </a:extLst>
          </p:cNvPr>
          <p:cNvSpPr/>
          <p:nvPr/>
        </p:nvSpPr>
        <p:spPr>
          <a:xfrm>
            <a:off x="578639" y="1768271"/>
            <a:ext cx="3481732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3. Image data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DATA COLLECTION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CF0CE5-12D3-4CB3-97F0-6D1FB8A05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576" y="6437467"/>
            <a:ext cx="7207183" cy="38619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cs typeface="Angsana New" panose="02020603050405020304" pitchFamily="18" charset="-34"/>
              </a:rPr>
              <a:t>https://www.nfl.com/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EE90-920B-4349-9B2E-716F9203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525" y="1829722"/>
            <a:ext cx="7745234" cy="40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ANALYSIS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CB1DD8-045A-47E4-B4E4-42010EA22B00}"/>
              </a:ext>
            </a:extLst>
          </p:cNvPr>
          <p:cNvGrpSpPr/>
          <p:nvPr/>
        </p:nvGrpSpPr>
        <p:grpSpPr>
          <a:xfrm>
            <a:off x="316822" y="2926303"/>
            <a:ext cx="7699319" cy="2184593"/>
            <a:chOff x="251507" y="2336703"/>
            <a:chExt cx="7699319" cy="21845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BABAC46-A33F-448B-ADDD-2FC457D4C699}"/>
                </a:ext>
              </a:extLst>
            </p:cNvPr>
            <p:cNvSpPr/>
            <p:nvPr/>
          </p:nvSpPr>
          <p:spPr>
            <a:xfrm>
              <a:off x="251507" y="2524898"/>
              <a:ext cx="1817926" cy="1817926"/>
            </a:xfrm>
            <a:prstGeom prst="ellipse">
              <a:avLst/>
            </a:prstGeom>
            <a:solidFill>
              <a:srgbClr val="017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Web Scraping Data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572F85-459A-438A-958C-C962E8FE9946}"/>
                </a:ext>
              </a:extLst>
            </p:cNvPr>
            <p:cNvGrpSpPr/>
            <p:nvPr/>
          </p:nvGrpSpPr>
          <p:grpSpPr>
            <a:xfrm>
              <a:off x="1850637" y="2618596"/>
              <a:ext cx="4123413" cy="1611086"/>
              <a:chOff x="3309257" y="3021190"/>
              <a:chExt cx="4123413" cy="161108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0812742-42F3-4FBB-ADBD-CB73CA8C2422}"/>
                  </a:ext>
                </a:extLst>
              </p:cNvPr>
              <p:cNvSpPr/>
              <p:nvPr/>
            </p:nvSpPr>
            <p:spPr>
              <a:xfrm>
                <a:off x="3309257" y="3021190"/>
                <a:ext cx="1611086" cy="16110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Clean Data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EFA8B53-2825-4283-9AB7-72D2A89B50D4}"/>
                  </a:ext>
                </a:extLst>
              </p:cNvPr>
              <p:cNvSpPr/>
              <p:nvPr/>
            </p:nvSpPr>
            <p:spPr>
              <a:xfrm>
                <a:off x="4582887" y="3021190"/>
                <a:ext cx="1611086" cy="1611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Join Table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79C59CA-9C59-4574-8449-30CF56D6C780}"/>
                  </a:ext>
                </a:extLst>
              </p:cNvPr>
              <p:cNvSpPr/>
              <p:nvPr/>
            </p:nvSpPr>
            <p:spPr>
              <a:xfrm>
                <a:off x="5821584" y="3021190"/>
                <a:ext cx="1611086" cy="16110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Prepare data for model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66F733-44CE-45E4-91FD-61EEAD708248}"/>
                </a:ext>
              </a:extLst>
            </p:cNvPr>
            <p:cNvSpPr/>
            <p:nvPr/>
          </p:nvSpPr>
          <p:spPr>
            <a:xfrm>
              <a:off x="5766233" y="2336703"/>
              <a:ext cx="2184593" cy="218459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/>
                <a:t>XGBoost</a:t>
              </a:r>
              <a:r>
                <a:rPr lang="en-US" sz="2800" b="1" dirty="0"/>
                <a:t> Classifier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11264F4F-208C-4428-992A-C1843879A71B}"/>
              </a:ext>
            </a:extLst>
          </p:cNvPr>
          <p:cNvSpPr/>
          <p:nvPr/>
        </p:nvSpPr>
        <p:spPr>
          <a:xfrm>
            <a:off x="8142516" y="3624944"/>
            <a:ext cx="1384540" cy="685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2C2FF-6DA7-4FA8-9857-EB8263B6BFF4}"/>
              </a:ext>
            </a:extLst>
          </p:cNvPr>
          <p:cNvSpPr/>
          <p:nvPr/>
        </p:nvSpPr>
        <p:spPr>
          <a:xfrm>
            <a:off x="9697646" y="2931164"/>
            <a:ext cx="2184593" cy="21845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4F2B50-C0E1-41AA-A2F1-AEA6CEE5914B}"/>
              </a:ext>
            </a:extLst>
          </p:cNvPr>
          <p:cNvSpPr/>
          <p:nvPr/>
        </p:nvSpPr>
        <p:spPr>
          <a:xfrm>
            <a:off x="578639" y="1768271"/>
            <a:ext cx="3849640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1. Classification Model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BF106C-B4F6-49D8-90E0-2D2F8CC13A73}"/>
              </a:ext>
            </a:extLst>
          </p:cNvPr>
          <p:cNvGrpSpPr/>
          <p:nvPr/>
        </p:nvGrpSpPr>
        <p:grpSpPr>
          <a:xfrm>
            <a:off x="513184" y="75300"/>
            <a:ext cx="12174344" cy="1409189"/>
            <a:chOff x="513184" y="75300"/>
            <a:chExt cx="12174344" cy="140918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10CA0C-1B52-49A8-964D-D8BED80DCD48}"/>
                </a:ext>
              </a:extLst>
            </p:cNvPr>
            <p:cNvSpPr/>
            <p:nvPr/>
          </p:nvSpPr>
          <p:spPr>
            <a:xfrm>
              <a:off x="615964" y="572883"/>
              <a:ext cx="10921732" cy="858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D52D3A-58A2-47C7-BD63-2F266605F758}"/>
                </a:ext>
              </a:extLst>
            </p:cNvPr>
            <p:cNvGrpSpPr/>
            <p:nvPr/>
          </p:nvGrpSpPr>
          <p:grpSpPr>
            <a:xfrm>
              <a:off x="513184" y="75300"/>
              <a:ext cx="12174344" cy="1409189"/>
              <a:chOff x="513184" y="-112199"/>
              <a:chExt cx="12174344" cy="140918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342DF5-B384-4DF5-ACDB-3B0384775FC7}"/>
                  </a:ext>
                </a:extLst>
              </p:cNvPr>
              <p:cNvSpPr/>
              <p:nvPr/>
            </p:nvSpPr>
            <p:spPr>
              <a:xfrm>
                <a:off x="513184" y="233034"/>
                <a:ext cx="10921732" cy="858648"/>
              </a:xfrm>
              <a:prstGeom prst="rect">
                <a:avLst/>
              </a:prstGeom>
              <a:solidFill>
                <a:srgbClr val="017F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person, player, outdoor, ball&#10;&#10;Description automatically generated">
                <a:extLst>
                  <a:ext uri="{FF2B5EF4-FFF2-40B4-BE49-F238E27FC236}">
                    <a16:creationId xmlns:a16="http://schemas.microsoft.com/office/drawing/2014/main" id="{9CC2AFBD-75BB-4F7D-845F-A55DCC08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7" b="95556" l="10000" r="90000">
                            <a14:foregroundMark x1="52188" y1="22917" x2="52188" y2="22917"/>
                            <a14:foregroundMark x1="53281" y1="25000" x2="55078" y2="21528"/>
                            <a14:foregroundMark x1="56250" y1="23194" x2="53984" y2="37222"/>
                            <a14:foregroundMark x1="53984" y1="37222" x2="54375" y2="22778"/>
                            <a14:foregroundMark x1="54375" y1="22778" x2="49844" y2="50139"/>
                            <a14:foregroundMark x1="49844" y1="50139" x2="51875" y2="57500"/>
                            <a14:foregroundMark x1="49219" y1="51667" x2="49688" y2="52500"/>
                            <a14:foregroundMark x1="49844" y1="53472" x2="49844" y2="53472"/>
                            <a14:foregroundMark x1="47109" y1="49583" x2="47109" y2="49028"/>
                            <a14:foregroundMark x1="47109" y1="49028" x2="50234" y2="52778"/>
                            <a14:foregroundMark x1="40859" y1="76111" x2="34531" y2="86250"/>
                            <a14:foregroundMark x1="34531" y1="86250" x2="38438" y2="83889"/>
                            <a14:foregroundMark x1="52031" y1="21528" x2="49375" y2="20556"/>
                            <a14:foregroundMark x1="52344" y1="18333" x2="56641" y2="5000"/>
                            <a14:foregroundMark x1="56641" y1="5000" x2="55234" y2="13333"/>
                            <a14:foregroundMark x1="58828" y1="13333" x2="56406" y2="10972"/>
                            <a14:foregroundMark x1="60313" y1="36250" x2="62109" y2="38333"/>
                            <a14:foregroundMark x1="51328" y1="20833" x2="49375" y2="35000"/>
                            <a14:foregroundMark x1="49375" y1="35000" x2="46953" y2="21111"/>
                            <a14:foregroundMark x1="46953" y1="21111" x2="50547" y2="12778"/>
                            <a14:foregroundMark x1="49375" y1="13611" x2="52812" y2="11389"/>
                            <a14:foregroundMark x1="52344" y1="12778" x2="46406" y2="14167"/>
                            <a14:foregroundMark x1="45313" y1="22361" x2="39297" y2="30833"/>
                            <a14:foregroundMark x1="39297" y1="30833" x2="39609" y2="48472"/>
                            <a14:foregroundMark x1="34688" y1="88750" x2="31953" y2="92917"/>
                            <a14:foregroundMark x1="57031" y1="63889" x2="47266" y2="86944"/>
                            <a14:foregroundMark x1="47266" y1="86944" x2="49063" y2="95556"/>
                            <a14:foregroundMark x1="47969" y1="12639" x2="47969" y2="12639"/>
                            <a14:foregroundMark x1="50000" y1="13333" x2="46172" y2="12639"/>
                            <a14:foregroundMark x1="51797" y1="11389" x2="46953" y2="13333"/>
                            <a14:foregroundMark x1="49063" y1="12917" x2="46563" y2="12917"/>
                            <a14:foregroundMark x1="48906" y1="12222" x2="46406" y2="12917"/>
                            <a14:foregroundMark x1="45859" y1="14167" x2="47734" y2="12639"/>
                            <a14:foregroundMark x1="61328" y1="25139" x2="59141" y2="27639"/>
                            <a14:foregroundMark x1="61172" y1="24583" x2="61406" y2="24306"/>
                            <a14:foregroundMark x1="61875" y1="23472" x2="61875" y2="23472"/>
                            <a14:foregroundMark x1="53828" y1="2778" x2="53828" y2="2778"/>
                            <a14:foregroundMark x1="54141" y1="3194" x2="53203" y2="4028"/>
                            <a14:foregroundMark x1="54141" y1="2500" x2="52969" y2="3750"/>
                            <a14:foregroundMark x1="56875" y1="1667" x2="55234" y2="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303" y="-112199"/>
                <a:ext cx="2505225" cy="1409189"/>
              </a:xfrm>
              <a:prstGeom prst="rect">
                <a:avLst/>
              </a:prstGeom>
            </p:spPr>
          </p:pic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F71DD031-A429-4EA4-9224-B69A7685A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639" y="385384"/>
                <a:ext cx="4167531" cy="5673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4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ANALYSIS</a:t>
                </a:r>
                <a:endParaRPr lang="ko-KR" altLang="en-US" sz="4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F46A6-8E2F-46A9-8FAA-410FD2DC5D37}"/>
              </a:ext>
            </a:extLst>
          </p:cNvPr>
          <p:cNvSpPr/>
          <p:nvPr/>
        </p:nvSpPr>
        <p:spPr>
          <a:xfrm>
            <a:off x="578638" y="1768271"/>
            <a:ext cx="6671247" cy="634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2. Similarity Model &amp; Recommendation</a:t>
            </a:r>
            <a:endParaRPr lang="ko-KR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4C03F1-9A29-45DC-ABEF-AA4A1EDE3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9" y="3695892"/>
            <a:ext cx="1262432" cy="13389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3B63D1-856D-48D3-B3AB-19E2FA105451}"/>
              </a:ext>
            </a:extLst>
          </p:cNvPr>
          <p:cNvSpPr/>
          <p:nvPr/>
        </p:nvSpPr>
        <p:spPr>
          <a:xfrm>
            <a:off x="1917327" y="3962143"/>
            <a:ext cx="1605002" cy="8064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INPUT DATA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C1F797-DA41-4CFD-9290-CA445AC9A40E}"/>
              </a:ext>
            </a:extLst>
          </p:cNvPr>
          <p:cNvSpPr/>
          <p:nvPr/>
        </p:nvSpPr>
        <p:spPr>
          <a:xfrm>
            <a:off x="3598585" y="3788555"/>
            <a:ext cx="1153614" cy="11536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02A8685-34A7-4FED-9BED-3044B3B9F75C}"/>
              </a:ext>
            </a:extLst>
          </p:cNvPr>
          <p:cNvSpPr/>
          <p:nvPr/>
        </p:nvSpPr>
        <p:spPr>
          <a:xfrm rot="20132005">
            <a:off x="4765265" y="3262765"/>
            <a:ext cx="1605002" cy="8064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DRAFT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F71172-A36E-4E25-A71B-5F5644E85779}"/>
              </a:ext>
            </a:extLst>
          </p:cNvPr>
          <p:cNvSpPr/>
          <p:nvPr/>
        </p:nvSpPr>
        <p:spPr>
          <a:xfrm rot="1708345">
            <a:off x="4682847" y="4713235"/>
            <a:ext cx="1605002" cy="8064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 DRAFT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AD0B014-C8B9-464E-9AC9-79F3B0AFC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47" y="2548709"/>
            <a:ext cx="1262432" cy="1338943"/>
          </a:xfrm>
          <a:prstGeom prst="rect">
            <a:avLst/>
          </a:prstGeom>
        </p:spPr>
      </p:pic>
      <p:pic>
        <p:nvPicPr>
          <p:cNvPr id="18" name="Graphic 17" descr="Chevron arrows with solid fill">
            <a:extLst>
              <a:ext uri="{FF2B5EF4-FFF2-40B4-BE49-F238E27FC236}">
                <a16:creationId xmlns:a16="http://schemas.microsoft.com/office/drawing/2014/main" id="{DAF7E079-FFB8-4CE7-BB13-D06B6B2D6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726" y="2762470"/>
            <a:ext cx="914400" cy="914400"/>
          </a:xfrm>
          <a:prstGeom prst="rect">
            <a:avLst/>
          </a:prstGeom>
        </p:spPr>
      </p:pic>
      <p:pic>
        <p:nvPicPr>
          <p:cNvPr id="20" name="Picture 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FE591C-A0C0-4ACE-A583-F57D6A3D1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69" y="2423827"/>
            <a:ext cx="1911797" cy="1364728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B96663C-FEC1-4D7B-BB2B-C769A9D38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03" y="4768582"/>
            <a:ext cx="1262432" cy="1338943"/>
          </a:xfrm>
          <a:prstGeom prst="rect">
            <a:avLst/>
          </a:prstGeom>
        </p:spPr>
      </p:pic>
      <p:pic>
        <p:nvPicPr>
          <p:cNvPr id="27" name="Graphic 26" descr="Chevron arrows with solid fill">
            <a:extLst>
              <a:ext uri="{FF2B5EF4-FFF2-40B4-BE49-F238E27FC236}">
                <a16:creationId xmlns:a16="http://schemas.microsoft.com/office/drawing/2014/main" id="{D3F9AA64-3037-40D9-9A28-632A7000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726" y="5129081"/>
            <a:ext cx="914400" cy="914400"/>
          </a:xfrm>
          <a:prstGeom prst="rect">
            <a:avLst/>
          </a:prstGeom>
        </p:spPr>
      </p:pic>
      <p:pic>
        <p:nvPicPr>
          <p:cNvPr id="22" name="Graphic 21" descr="Muscular arm with solid fill">
            <a:extLst>
              <a:ext uri="{FF2B5EF4-FFF2-40B4-BE49-F238E27FC236}">
                <a16:creationId xmlns:a16="http://schemas.microsoft.com/office/drawing/2014/main" id="{8978344E-E888-4329-BA89-9B3D3FB25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7967" y="4676053"/>
            <a:ext cx="1524000" cy="1524000"/>
          </a:xfrm>
          <a:prstGeom prst="rect">
            <a:avLst/>
          </a:prstGeom>
        </p:spPr>
      </p:pic>
      <p:pic>
        <p:nvPicPr>
          <p:cNvPr id="30" name="Graphic 29" descr="Badge Follow with solid fill">
            <a:extLst>
              <a:ext uri="{FF2B5EF4-FFF2-40B4-BE49-F238E27FC236}">
                <a16:creationId xmlns:a16="http://schemas.microsoft.com/office/drawing/2014/main" id="{4F89FB1A-090D-4B72-A015-B7FD5DEC8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1989" y="53962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64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304</Words>
  <Application>Microsoft Office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Kavin Singhakhet</dc:creator>
  <cp:lastModifiedBy>Kavin Singhakhet</cp:lastModifiedBy>
  <cp:revision>91</cp:revision>
  <dcterms:created xsi:type="dcterms:W3CDTF">2020-11-20T14:34:44Z</dcterms:created>
  <dcterms:modified xsi:type="dcterms:W3CDTF">2020-11-20T16:51:21Z</dcterms:modified>
</cp:coreProperties>
</file>